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6" r:id="rId2"/>
    <p:sldId id="280" r:id="rId3"/>
    <p:sldId id="277" r:id="rId4"/>
    <p:sldId id="278" r:id="rId5"/>
    <p:sldId id="283" r:id="rId6"/>
    <p:sldId id="273" r:id="rId7"/>
    <p:sldId id="279" r:id="rId8"/>
    <p:sldId id="258" r:id="rId9"/>
    <p:sldId id="259" r:id="rId10"/>
    <p:sldId id="260" r:id="rId11"/>
    <p:sldId id="261" r:id="rId12"/>
    <p:sldId id="262" r:id="rId13"/>
    <p:sldId id="264" r:id="rId14"/>
    <p:sldId id="265" r:id="rId15"/>
    <p:sldId id="266" r:id="rId16"/>
    <p:sldId id="267" r:id="rId17"/>
    <p:sldId id="268" r:id="rId18"/>
    <p:sldId id="263" r:id="rId19"/>
    <p:sldId id="281" r:id="rId20"/>
    <p:sldId id="282"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CF96A25-1D2B-4D0B-80CF-D67DB62EE309}">
          <p14:sldIdLst>
            <p14:sldId id="276"/>
            <p14:sldId id="280"/>
            <p14:sldId id="277"/>
            <p14:sldId id="278"/>
            <p14:sldId id="283"/>
            <p14:sldId id="273"/>
            <p14:sldId id="279"/>
            <p14:sldId id="258"/>
            <p14:sldId id="259"/>
            <p14:sldId id="260"/>
            <p14:sldId id="261"/>
            <p14:sldId id="262"/>
            <p14:sldId id="264"/>
            <p14:sldId id="265"/>
            <p14:sldId id="266"/>
            <p14:sldId id="267"/>
            <p14:sldId id="268"/>
            <p14:sldId id="263"/>
            <p14:sldId id="281"/>
            <p14:sldId id="282"/>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7945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55637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5517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6827690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03119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11/21/2021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53495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11/21/2021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425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3740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7148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5114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8296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9535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4632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25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2370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82336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6763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D291B17-9318-49DB-B28B-6E5994AE9581}" type="datetime1">
              <a:rPr lang="en-US" smtClean="0"/>
              <a:t>11/21/2021</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283930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897" y="1689341"/>
            <a:ext cx="9768205" cy="2119630"/>
          </a:xfrm>
        </p:spPr>
        <p:txBody>
          <a:bodyPr>
            <a:normAutofit/>
          </a:bodyPr>
          <a:lstStyle/>
          <a:p>
            <a:pPr lvl="0" algn="ctr">
              <a:lnSpc>
                <a:spcPct val="100000"/>
              </a:lnSpc>
              <a:spcBef>
                <a:spcPct val="20000"/>
              </a:spcBef>
              <a:defRPr/>
            </a:pPr>
            <a:r>
              <a:rPr lang="en-US" sz="4000" dirty="0"/>
              <a:t>INTERNSHIP/</a:t>
            </a:r>
            <a:r>
              <a:rPr lang="en-US" sz="4000" dirty="0">
                <a:latin typeface="Times New Roman" pitchFamily="18" charset="0"/>
                <a:cs typeface="Times New Roman" pitchFamily="18" charset="0"/>
              </a:rPr>
              <a:t>MINI PROJECT ASSESSMENT PRESENTATION</a:t>
            </a:r>
            <a:br>
              <a:rPr lang="en-US" sz="4000" dirty="0">
                <a:latin typeface="Times New Roman" pitchFamily="18" charset="0"/>
                <a:cs typeface="Times New Roman" pitchFamily="18" charset="0"/>
              </a:rPr>
            </a:br>
            <a:r>
              <a:rPr lang="en-US" sz="4000" dirty="0">
                <a:latin typeface="Times New Roman" pitchFamily="18" charset="0"/>
                <a:cs typeface="Times New Roman" pitchFamily="18" charset="0"/>
              </a:rPr>
              <a:t>SESSION 2021-22</a:t>
            </a:r>
            <a:endParaRPr lang="en-US" sz="4000" dirty="0">
              <a:solidFill>
                <a:schemeClr val="tx1"/>
              </a:solidFill>
              <a:latin typeface="Times New Roman" pitchFamily="18" charset="0"/>
              <a:cs typeface="Times New Roman" pitchFamily="18" charset="0"/>
            </a:endParaRPr>
          </a:p>
        </p:txBody>
      </p:sp>
      <p:sp>
        <p:nvSpPr>
          <p:cNvPr id="4" name="Subtitle 2"/>
          <p:cNvSpPr txBox="1"/>
          <p:nvPr/>
        </p:nvSpPr>
        <p:spPr>
          <a:xfrm>
            <a:off x="3930511" y="4784035"/>
            <a:ext cx="7049591" cy="16300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9pPr>
          </a:lstStyle>
          <a:p>
            <a:r>
              <a:rPr lang="en-US" sz="2000"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 Aditya Khandelwal</a:t>
            </a:r>
          </a:p>
          <a:p>
            <a:r>
              <a:rPr lang="en-US" sz="2000"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 &amp; Section: IT-A</a:t>
            </a:r>
          </a:p>
          <a:p>
            <a:r>
              <a:rPr lang="en-US" sz="2000"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Roll No. </a:t>
            </a:r>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1803213008</a:t>
            </a:r>
          </a:p>
          <a:p>
            <a:r>
              <a:rPr lang="en-US" sz="2000"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Admission No. </a:t>
            </a:r>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2018BIT1159</a:t>
            </a:r>
          </a:p>
        </p:txBody>
      </p:sp>
      <p:sp>
        <p:nvSpPr>
          <p:cNvPr id="5" name="Title 1"/>
          <p:cNvSpPr txBox="1"/>
          <p:nvPr/>
        </p:nvSpPr>
        <p:spPr bwMode="auto">
          <a:xfrm>
            <a:off x="1487606" y="-3603"/>
            <a:ext cx="10367750" cy="1219928"/>
          </a:xfrm>
          <a:prstGeom prst="rect">
            <a:avLst/>
          </a:prstGeom>
          <a:solidFill>
            <a:schemeClr val="bg1">
              <a:lumMod val="65000"/>
              <a:lumOff val="35000"/>
            </a:schemeClr>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normAutofit/>
          </a:bodyPr>
          <a:lstStyle>
            <a:lvl1pPr algn="ctr" rtl="0" eaLnBrk="1" fontAlgn="base" hangingPunct="1">
              <a:lnSpc>
                <a:spcPct val="85000"/>
              </a:lnSpc>
              <a:spcBef>
                <a:spcPct val="0"/>
              </a:spcBef>
              <a:spcAft>
                <a:spcPct val="0"/>
              </a:spcAft>
              <a:defRPr sz="4000" kern="1200">
                <a:solidFill>
                  <a:schemeClr val="tx2"/>
                </a:solidFill>
                <a:latin typeface="+mj-lt"/>
                <a:ea typeface="+mj-ea"/>
                <a:cs typeface="+mj-cs"/>
              </a:defRPr>
            </a:lvl1pPr>
            <a:lvl2pPr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2pPr>
            <a:lvl3pPr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3pPr>
            <a:lvl4pPr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4pPr>
            <a:lvl5pPr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9pPr>
          </a:lstStyle>
          <a:p>
            <a:r>
              <a:rPr lang="en-US" sz="3200" b="1" spc="50" dirty="0">
                <a:ln w="0"/>
                <a:solidFill>
                  <a:schemeClr val="bg2"/>
                </a:solidFill>
                <a:effectLst>
                  <a:innerShdw blurRad="63500" dist="50800" dir="13500000">
                    <a:srgbClr val="000000">
                      <a:alpha val="50000"/>
                    </a:srgbClr>
                  </a:innerShdw>
                </a:effectLst>
                <a:latin typeface="Times New Roman" pitchFamily="18" charset="0"/>
                <a:cs typeface="Times New Roman" pitchFamily="18" charset="0"/>
              </a:rPr>
              <a:t>Department of Information Technology</a:t>
            </a:r>
          </a:p>
          <a:p>
            <a:r>
              <a:rPr lang="en-US" sz="3200" b="1" spc="50" dirty="0">
                <a:ln w="0"/>
                <a:solidFill>
                  <a:schemeClr val="bg2"/>
                </a:solidFill>
                <a:effectLst>
                  <a:innerShdw blurRad="63500" dist="50800" dir="13500000">
                    <a:srgbClr val="000000">
                      <a:alpha val="50000"/>
                    </a:srgbClr>
                  </a:innerShdw>
                </a:effectLst>
                <a:latin typeface="Times New Roman" pitchFamily="18" charset="0"/>
                <a:cs typeface="Times New Roman" pitchFamily="18" charset="0"/>
              </a:rPr>
              <a:t>ABES Engineering College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6768"/>
            <a:ext cx="1501254" cy="18877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FD5C-761D-4973-A64C-715157C7633C}"/>
              </a:ext>
            </a:extLst>
          </p:cNvPr>
          <p:cNvSpPr>
            <a:spLocks noGrp="1"/>
          </p:cNvSpPr>
          <p:nvPr>
            <p:ph type="title"/>
          </p:nvPr>
        </p:nvSpPr>
        <p:spPr/>
        <p:txBody>
          <a:bodyPr/>
          <a:lstStyle/>
          <a:p>
            <a:r>
              <a:rPr lang="en-IN" dirty="0"/>
              <a:t>Password sent to Email</a:t>
            </a:r>
          </a:p>
        </p:txBody>
      </p:sp>
      <p:pic>
        <p:nvPicPr>
          <p:cNvPr id="11" name="Content Placeholder 10">
            <a:extLst>
              <a:ext uri="{FF2B5EF4-FFF2-40B4-BE49-F238E27FC236}">
                <a16:creationId xmlns:a16="http://schemas.microsoft.com/office/drawing/2014/main" id="{1137F20A-F498-4CBD-A868-9BC0EDB1C7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549" t="9542" r="21263" b="17176"/>
          <a:stretch/>
        </p:blipFill>
        <p:spPr>
          <a:xfrm>
            <a:off x="331303" y="2020957"/>
            <a:ext cx="5179804" cy="3167269"/>
          </a:xfrm>
        </p:spPr>
      </p:pic>
      <p:pic>
        <p:nvPicPr>
          <p:cNvPr id="13" name="Picture 12">
            <a:extLst>
              <a:ext uri="{FF2B5EF4-FFF2-40B4-BE49-F238E27FC236}">
                <a16:creationId xmlns:a16="http://schemas.microsoft.com/office/drawing/2014/main" id="{39C67312-CA04-4A31-9F59-8FCF502188E7}"/>
              </a:ext>
            </a:extLst>
          </p:cNvPr>
          <p:cNvPicPr>
            <a:picLocks noChangeAspect="1"/>
          </p:cNvPicPr>
          <p:nvPr/>
        </p:nvPicPr>
        <p:blipFill rotWithShape="1">
          <a:blip r:embed="rId3">
            <a:extLst>
              <a:ext uri="{28A0092B-C50C-407E-A947-70E740481C1C}">
                <a14:useLocalDpi xmlns:a14="http://schemas.microsoft.com/office/drawing/2010/main" val="0"/>
              </a:ext>
            </a:extLst>
          </a:blip>
          <a:srcRect t="1466" r="65000" b="30552"/>
          <a:stretch/>
        </p:blipFill>
        <p:spPr>
          <a:xfrm>
            <a:off x="7000357" y="1828800"/>
            <a:ext cx="4267200" cy="3949148"/>
          </a:xfrm>
          <a:prstGeom prst="rect">
            <a:avLst/>
          </a:prstGeom>
        </p:spPr>
      </p:pic>
      <p:sp>
        <p:nvSpPr>
          <p:cNvPr id="14" name="Arrow: Right 13">
            <a:extLst>
              <a:ext uri="{FF2B5EF4-FFF2-40B4-BE49-F238E27FC236}">
                <a16:creationId xmlns:a16="http://schemas.microsoft.com/office/drawing/2014/main" id="{E90C60E4-4686-4A88-A6D6-0B9AEC4233BD}"/>
              </a:ext>
            </a:extLst>
          </p:cNvPr>
          <p:cNvSpPr/>
          <p:nvPr/>
        </p:nvSpPr>
        <p:spPr>
          <a:xfrm>
            <a:off x="6090676" y="3273287"/>
            <a:ext cx="590219" cy="424070"/>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986337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5B35-35BE-4E7A-A442-1CFD67929B90}"/>
              </a:ext>
            </a:extLst>
          </p:cNvPr>
          <p:cNvSpPr>
            <a:spLocks noGrp="1"/>
          </p:cNvSpPr>
          <p:nvPr>
            <p:ph type="title"/>
          </p:nvPr>
        </p:nvSpPr>
        <p:spPr/>
        <p:txBody>
          <a:bodyPr>
            <a:normAutofit fontScale="90000"/>
          </a:bodyPr>
          <a:lstStyle/>
          <a:p>
            <a:r>
              <a:rPr lang="en-IN" dirty="0"/>
              <a:t>Home Page</a:t>
            </a:r>
            <a:br>
              <a:rPr lang="en-IN" dirty="0"/>
            </a:br>
            <a:r>
              <a:rPr lang="en-IN" sz="2000" dirty="0"/>
              <a:t>Admin Login</a:t>
            </a:r>
            <a:endParaRPr lang="en-IN" dirty="0"/>
          </a:p>
        </p:txBody>
      </p:sp>
      <p:pic>
        <p:nvPicPr>
          <p:cNvPr id="5" name="Content Placeholder 4">
            <a:extLst>
              <a:ext uri="{FF2B5EF4-FFF2-40B4-BE49-F238E27FC236}">
                <a16:creationId xmlns:a16="http://schemas.microsoft.com/office/drawing/2014/main" id="{B8EB1A96-3D4C-4B73-A013-C37323AEB9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0968" y="1731963"/>
            <a:ext cx="8360539" cy="4059237"/>
          </a:xfrm>
        </p:spPr>
      </p:pic>
    </p:spTree>
    <p:extLst>
      <p:ext uri="{BB962C8B-B14F-4D97-AF65-F5344CB8AC3E}">
        <p14:creationId xmlns:p14="http://schemas.microsoft.com/office/powerpoint/2010/main" val="412428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4A5FC-CE53-4B64-9A81-BBD6C62D8965}"/>
              </a:ext>
            </a:extLst>
          </p:cNvPr>
          <p:cNvSpPr>
            <a:spLocks noGrp="1"/>
          </p:cNvSpPr>
          <p:nvPr>
            <p:ph type="title"/>
          </p:nvPr>
        </p:nvSpPr>
        <p:spPr>
          <a:xfrm>
            <a:off x="2187366" y="-16943"/>
            <a:ext cx="7785107" cy="847344"/>
          </a:xfrm>
        </p:spPr>
        <p:txBody>
          <a:bodyPr/>
          <a:lstStyle/>
          <a:p>
            <a:r>
              <a:rPr lang="en-IN" dirty="0"/>
              <a:t>Account Info</a:t>
            </a:r>
          </a:p>
        </p:txBody>
      </p:sp>
      <p:pic>
        <p:nvPicPr>
          <p:cNvPr id="5" name="Picture 4">
            <a:extLst>
              <a:ext uri="{FF2B5EF4-FFF2-40B4-BE49-F238E27FC236}">
                <a16:creationId xmlns:a16="http://schemas.microsoft.com/office/drawing/2014/main" id="{448894D3-6281-44CA-8059-5061AFF99382}"/>
              </a:ext>
            </a:extLst>
          </p:cNvPr>
          <p:cNvPicPr>
            <a:picLocks noChangeAspect="1"/>
          </p:cNvPicPr>
          <p:nvPr/>
        </p:nvPicPr>
        <p:blipFill>
          <a:blip r:embed="rId2"/>
          <a:stretch>
            <a:fillRect/>
          </a:stretch>
        </p:blipFill>
        <p:spPr>
          <a:xfrm>
            <a:off x="2295481" y="830401"/>
            <a:ext cx="7391858" cy="2517437"/>
          </a:xfrm>
          <a:prstGeom prst="rect">
            <a:avLst/>
          </a:prstGeom>
        </p:spPr>
      </p:pic>
      <p:pic>
        <p:nvPicPr>
          <p:cNvPr id="6" name="Picture 5">
            <a:extLst>
              <a:ext uri="{FF2B5EF4-FFF2-40B4-BE49-F238E27FC236}">
                <a16:creationId xmlns:a16="http://schemas.microsoft.com/office/drawing/2014/main" id="{305FA4FC-4AD9-4DCB-AA6E-708ACEE664C2}"/>
              </a:ext>
            </a:extLst>
          </p:cNvPr>
          <p:cNvPicPr>
            <a:picLocks noChangeAspect="1"/>
          </p:cNvPicPr>
          <p:nvPr/>
        </p:nvPicPr>
        <p:blipFill rotWithShape="1">
          <a:blip r:embed="rId3"/>
          <a:srcRect b="19796"/>
          <a:stretch/>
        </p:blipFill>
        <p:spPr>
          <a:xfrm>
            <a:off x="2187366" y="4421284"/>
            <a:ext cx="7499973" cy="2061876"/>
          </a:xfrm>
          <a:prstGeom prst="rect">
            <a:avLst/>
          </a:prstGeom>
        </p:spPr>
      </p:pic>
      <p:sp>
        <p:nvSpPr>
          <p:cNvPr id="10" name="TextBox 9">
            <a:extLst>
              <a:ext uri="{FF2B5EF4-FFF2-40B4-BE49-F238E27FC236}">
                <a16:creationId xmlns:a16="http://schemas.microsoft.com/office/drawing/2014/main" id="{44082FC0-3212-4E06-A73C-CF3DD58F6445}"/>
              </a:ext>
            </a:extLst>
          </p:cNvPr>
          <p:cNvSpPr txBox="1"/>
          <p:nvPr/>
        </p:nvSpPr>
        <p:spPr>
          <a:xfrm>
            <a:off x="4333461" y="3510163"/>
            <a:ext cx="3458817" cy="707886"/>
          </a:xfrm>
          <a:prstGeom prst="rect">
            <a:avLst/>
          </a:prstGeom>
          <a:noFill/>
        </p:spPr>
        <p:txBody>
          <a:bodyPr wrap="square" rtlCol="0">
            <a:spAutoFit/>
          </a:bodyPr>
          <a:lstStyle/>
          <a:p>
            <a:pPr algn="ctr"/>
            <a:r>
              <a:rPr lang="en-IN" sz="4000" dirty="0">
                <a:solidFill>
                  <a:schemeClr val="tx1">
                    <a:lumMod val="85000"/>
                  </a:schemeClr>
                </a:solidFill>
              </a:rPr>
              <a:t>Edit Account </a:t>
            </a:r>
          </a:p>
        </p:txBody>
      </p:sp>
    </p:spTree>
    <p:extLst>
      <p:ext uri="{BB962C8B-B14F-4D97-AF65-F5344CB8AC3E}">
        <p14:creationId xmlns:p14="http://schemas.microsoft.com/office/powerpoint/2010/main" val="894337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723E-EEC1-4D62-87C4-11E9FCA476F0}"/>
              </a:ext>
            </a:extLst>
          </p:cNvPr>
          <p:cNvSpPr>
            <a:spLocks noGrp="1"/>
          </p:cNvSpPr>
          <p:nvPr>
            <p:ph type="title"/>
          </p:nvPr>
        </p:nvSpPr>
        <p:spPr>
          <a:xfrm>
            <a:off x="919119" y="888299"/>
            <a:ext cx="10353762" cy="970450"/>
          </a:xfrm>
        </p:spPr>
        <p:txBody>
          <a:bodyPr/>
          <a:lstStyle/>
          <a:p>
            <a:r>
              <a:rPr lang="en-IN" dirty="0"/>
              <a:t>View Staff</a:t>
            </a:r>
          </a:p>
        </p:txBody>
      </p:sp>
      <p:pic>
        <p:nvPicPr>
          <p:cNvPr id="5" name="Picture 4">
            <a:extLst>
              <a:ext uri="{FF2B5EF4-FFF2-40B4-BE49-F238E27FC236}">
                <a16:creationId xmlns:a16="http://schemas.microsoft.com/office/drawing/2014/main" id="{A9715726-B604-4419-BD13-CCF75E4F3782}"/>
              </a:ext>
            </a:extLst>
          </p:cNvPr>
          <p:cNvPicPr>
            <a:picLocks noChangeAspect="1"/>
          </p:cNvPicPr>
          <p:nvPr/>
        </p:nvPicPr>
        <p:blipFill>
          <a:blip r:embed="rId2"/>
          <a:stretch>
            <a:fillRect/>
          </a:stretch>
        </p:blipFill>
        <p:spPr>
          <a:xfrm>
            <a:off x="919119" y="2208694"/>
            <a:ext cx="10774017" cy="2440612"/>
          </a:xfrm>
          <a:prstGeom prst="rect">
            <a:avLst/>
          </a:prstGeom>
          <a:noFill/>
          <a:ln>
            <a:solidFill>
              <a:schemeClr val="bg1"/>
            </a:solidFill>
          </a:ln>
        </p:spPr>
      </p:pic>
      <p:sp>
        <p:nvSpPr>
          <p:cNvPr id="6" name="Oval 5">
            <a:extLst>
              <a:ext uri="{FF2B5EF4-FFF2-40B4-BE49-F238E27FC236}">
                <a16:creationId xmlns:a16="http://schemas.microsoft.com/office/drawing/2014/main" id="{F07EEE59-E104-4404-A150-A67BE0EF3C36}"/>
              </a:ext>
            </a:extLst>
          </p:cNvPr>
          <p:cNvSpPr/>
          <p:nvPr/>
        </p:nvSpPr>
        <p:spPr>
          <a:xfrm>
            <a:off x="5724938" y="2584173"/>
            <a:ext cx="828000" cy="39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19050">
                <a:solidFill>
                  <a:schemeClr val="tx1"/>
                </a:solidFill>
              </a:ln>
            </a:endParaRPr>
          </a:p>
        </p:txBody>
      </p:sp>
    </p:spTree>
    <p:extLst>
      <p:ext uri="{BB962C8B-B14F-4D97-AF65-F5344CB8AC3E}">
        <p14:creationId xmlns:p14="http://schemas.microsoft.com/office/powerpoint/2010/main" val="1837618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2F1B-5DAC-418E-949E-0867A2DE4965}"/>
              </a:ext>
            </a:extLst>
          </p:cNvPr>
          <p:cNvSpPr>
            <a:spLocks noGrp="1"/>
          </p:cNvSpPr>
          <p:nvPr>
            <p:ph type="title"/>
          </p:nvPr>
        </p:nvSpPr>
        <p:spPr/>
        <p:txBody>
          <a:bodyPr/>
          <a:lstStyle/>
          <a:p>
            <a:r>
              <a:rPr lang="en-IN" dirty="0"/>
              <a:t>Add Staff</a:t>
            </a:r>
          </a:p>
        </p:txBody>
      </p:sp>
      <p:pic>
        <p:nvPicPr>
          <p:cNvPr id="5" name="Picture 4">
            <a:extLst>
              <a:ext uri="{FF2B5EF4-FFF2-40B4-BE49-F238E27FC236}">
                <a16:creationId xmlns:a16="http://schemas.microsoft.com/office/drawing/2014/main" id="{07355A4C-3B78-4190-9E9C-D99DE7A8B886}"/>
              </a:ext>
            </a:extLst>
          </p:cNvPr>
          <p:cNvPicPr>
            <a:picLocks noChangeAspect="1"/>
          </p:cNvPicPr>
          <p:nvPr/>
        </p:nvPicPr>
        <p:blipFill>
          <a:blip r:embed="rId2"/>
          <a:stretch>
            <a:fillRect/>
          </a:stretch>
        </p:blipFill>
        <p:spPr>
          <a:xfrm>
            <a:off x="561202" y="1966708"/>
            <a:ext cx="11069595" cy="2924583"/>
          </a:xfrm>
          <a:prstGeom prst="rect">
            <a:avLst/>
          </a:prstGeom>
        </p:spPr>
      </p:pic>
    </p:spTree>
    <p:extLst>
      <p:ext uri="{BB962C8B-B14F-4D97-AF65-F5344CB8AC3E}">
        <p14:creationId xmlns:p14="http://schemas.microsoft.com/office/powerpoint/2010/main" val="1055690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1461-1540-46F3-86A0-C0D96A52C228}"/>
              </a:ext>
            </a:extLst>
          </p:cNvPr>
          <p:cNvSpPr>
            <a:spLocks noGrp="1"/>
          </p:cNvSpPr>
          <p:nvPr>
            <p:ph type="title"/>
          </p:nvPr>
        </p:nvSpPr>
        <p:spPr>
          <a:xfrm>
            <a:off x="918014" y="158180"/>
            <a:ext cx="10353762" cy="970450"/>
          </a:xfrm>
        </p:spPr>
        <p:txBody>
          <a:bodyPr/>
          <a:lstStyle/>
          <a:p>
            <a:r>
              <a:rPr lang="en-IN" dirty="0"/>
              <a:t>Modify Staff</a:t>
            </a:r>
          </a:p>
        </p:txBody>
      </p:sp>
      <p:pic>
        <p:nvPicPr>
          <p:cNvPr id="5" name="Picture 4">
            <a:extLst>
              <a:ext uri="{FF2B5EF4-FFF2-40B4-BE49-F238E27FC236}">
                <a16:creationId xmlns:a16="http://schemas.microsoft.com/office/drawing/2014/main" id="{DABFA449-44A4-47FC-A232-6BF748D8C389}"/>
              </a:ext>
            </a:extLst>
          </p:cNvPr>
          <p:cNvPicPr>
            <a:picLocks noChangeAspect="1"/>
          </p:cNvPicPr>
          <p:nvPr/>
        </p:nvPicPr>
        <p:blipFill>
          <a:blip r:embed="rId2"/>
          <a:stretch>
            <a:fillRect/>
          </a:stretch>
        </p:blipFill>
        <p:spPr>
          <a:xfrm>
            <a:off x="462220" y="1820565"/>
            <a:ext cx="11267557" cy="1608435"/>
          </a:xfrm>
          <a:prstGeom prst="rect">
            <a:avLst/>
          </a:prstGeom>
        </p:spPr>
      </p:pic>
      <p:sp>
        <p:nvSpPr>
          <p:cNvPr id="6" name="Oval 5">
            <a:extLst>
              <a:ext uri="{FF2B5EF4-FFF2-40B4-BE49-F238E27FC236}">
                <a16:creationId xmlns:a16="http://schemas.microsoft.com/office/drawing/2014/main" id="{831947A3-05F6-465C-8E89-C5D94898EA20}"/>
              </a:ext>
            </a:extLst>
          </p:cNvPr>
          <p:cNvSpPr/>
          <p:nvPr/>
        </p:nvSpPr>
        <p:spPr>
          <a:xfrm>
            <a:off x="10323444" y="2134267"/>
            <a:ext cx="490331" cy="45057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A4648C9B-123C-420D-AD7E-8D34FFAA4176}"/>
              </a:ext>
            </a:extLst>
          </p:cNvPr>
          <p:cNvSpPr/>
          <p:nvPr/>
        </p:nvSpPr>
        <p:spPr>
          <a:xfrm>
            <a:off x="11026611" y="2134269"/>
            <a:ext cx="490331" cy="45057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DB220CB7-5FE5-4B84-875A-FBFFDFD303D3}"/>
              </a:ext>
            </a:extLst>
          </p:cNvPr>
          <p:cNvCxnSpPr>
            <a:cxnSpLocks/>
          </p:cNvCxnSpPr>
          <p:nvPr/>
        </p:nvCxnSpPr>
        <p:spPr>
          <a:xfrm>
            <a:off x="9753600" y="1520216"/>
            <a:ext cx="569844" cy="5695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BEBA24C-A1AB-4BEE-979B-5A9BC9983457}"/>
              </a:ext>
            </a:extLst>
          </p:cNvPr>
          <p:cNvSpPr txBox="1"/>
          <p:nvPr/>
        </p:nvSpPr>
        <p:spPr>
          <a:xfrm>
            <a:off x="8489674" y="1106753"/>
            <a:ext cx="1722783" cy="400110"/>
          </a:xfrm>
          <a:prstGeom prst="rect">
            <a:avLst/>
          </a:prstGeom>
          <a:noFill/>
          <a:ln w="38100">
            <a:solidFill>
              <a:schemeClr val="bg1"/>
            </a:solidFill>
          </a:ln>
        </p:spPr>
        <p:txBody>
          <a:bodyPr wrap="square" rtlCol="0">
            <a:spAutoFit/>
          </a:bodyPr>
          <a:lstStyle/>
          <a:p>
            <a:r>
              <a:rPr lang="en-IN" sz="2000" dirty="0"/>
              <a:t>Edit &amp; Delete</a:t>
            </a:r>
          </a:p>
        </p:txBody>
      </p:sp>
      <p:pic>
        <p:nvPicPr>
          <p:cNvPr id="14" name="Picture 13">
            <a:extLst>
              <a:ext uri="{FF2B5EF4-FFF2-40B4-BE49-F238E27FC236}">
                <a16:creationId xmlns:a16="http://schemas.microsoft.com/office/drawing/2014/main" id="{EAAEE540-078E-4196-9ED2-A91CD99AC863}"/>
              </a:ext>
            </a:extLst>
          </p:cNvPr>
          <p:cNvPicPr>
            <a:picLocks noChangeAspect="1"/>
          </p:cNvPicPr>
          <p:nvPr/>
        </p:nvPicPr>
        <p:blipFill>
          <a:blip r:embed="rId3"/>
          <a:stretch>
            <a:fillRect/>
          </a:stretch>
        </p:blipFill>
        <p:spPr>
          <a:xfrm>
            <a:off x="918014" y="3742702"/>
            <a:ext cx="9808329" cy="2776432"/>
          </a:xfrm>
          <a:prstGeom prst="rect">
            <a:avLst/>
          </a:prstGeom>
        </p:spPr>
      </p:pic>
    </p:spTree>
    <p:extLst>
      <p:ext uri="{BB962C8B-B14F-4D97-AF65-F5344CB8AC3E}">
        <p14:creationId xmlns:p14="http://schemas.microsoft.com/office/powerpoint/2010/main" val="79274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35DDF-5064-4B83-B068-C510D1421653}"/>
              </a:ext>
            </a:extLst>
          </p:cNvPr>
          <p:cNvSpPr>
            <a:spLocks noGrp="1"/>
          </p:cNvSpPr>
          <p:nvPr>
            <p:ph type="title"/>
          </p:nvPr>
        </p:nvSpPr>
        <p:spPr/>
        <p:txBody>
          <a:bodyPr/>
          <a:lstStyle/>
          <a:p>
            <a:r>
              <a:rPr lang="en-IN" dirty="0"/>
              <a:t>Student Attendance</a:t>
            </a:r>
          </a:p>
        </p:txBody>
      </p:sp>
      <p:pic>
        <p:nvPicPr>
          <p:cNvPr id="5" name="Picture 4">
            <a:extLst>
              <a:ext uri="{FF2B5EF4-FFF2-40B4-BE49-F238E27FC236}">
                <a16:creationId xmlns:a16="http://schemas.microsoft.com/office/drawing/2014/main" id="{F1DF072B-E5AA-431A-A876-A3C97D279F4C}"/>
              </a:ext>
            </a:extLst>
          </p:cNvPr>
          <p:cNvPicPr>
            <a:picLocks noChangeAspect="1"/>
          </p:cNvPicPr>
          <p:nvPr/>
        </p:nvPicPr>
        <p:blipFill>
          <a:blip r:embed="rId2"/>
          <a:stretch>
            <a:fillRect/>
          </a:stretch>
        </p:blipFill>
        <p:spPr>
          <a:xfrm>
            <a:off x="456897" y="1856275"/>
            <a:ext cx="11278205" cy="3145450"/>
          </a:xfrm>
          <a:prstGeom prst="rect">
            <a:avLst/>
          </a:prstGeom>
        </p:spPr>
      </p:pic>
      <p:sp>
        <p:nvSpPr>
          <p:cNvPr id="6" name="Oval 5">
            <a:extLst>
              <a:ext uri="{FF2B5EF4-FFF2-40B4-BE49-F238E27FC236}">
                <a16:creationId xmlns:a16="http://schemas.microsoft.com/office/drawing/2014/main" id="{C4103D9B-DD67-47BD-917C-15A62077D1BC}"/>
              </a:ext>
            </a:extLst>
          </p:cNvPr>
          <p:cNvSpPr/>
          <p:nvPr/>
        </p:nvSpPr>
        <p:spPr>
          <a:xfrm>
            <a:off x="1054100" y="2235200"/>
            <a:ext cx="1460500" cy="4191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098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E11D-5890-4610-A0A0-A724C15518DE}"/>
              </a:ext>
            </a:extLst>
          </p:cNvPr>
          <p:cNvSpPr>
            <a:spLocks noGrp="1"/>
          </p:cNvSpPr>
          <p:nvPr>
            <p:ph type="title"/>
          </p:nvPr>
        </p:nvSpPr>
        <p:spPr/>
        <p:txBody>
          <a:bodyPr/>
          <a:lstStyle/>
          <a:p>
            <a:r>
              <a:rPr lang="en-IN" dirty="0"/>
              <a:t>Attendance Record</a:t>
            </a:r>
          </a:p>
        </p:txBody>
      </p:sp>
      <p:pic>
        <p:nvPicPr>
          <p:cNvPr id="5" name="Picture 4">
            <a:extLst>
              <a:ext uri="{FF2B5EF4-FFF2-40B4-BE49-F238E27FC236}">
                <a16:creationId xmlns:a16="http://schemas.microsoft.com/office/drawing/2014/main" id="{BB0813A0-2CAE-4014-A515-C8D9F1213C73}"/>
              </a:ext>
            </a:extLst>
          </p:cNvPr>
          <p:cNvPicPr>
            <a:picLocks noChangeAspect="1"/>
          </p:cNvPicPr>
          <p:nvPr/>
        </p:nvPicPr>
        <p:blipFill>
          <a:blip r:embed="rId2"/>
          <a:stretch>
            <a:fillRect/>
          </a:stretch>
        </p:blipFill>
        <p:spPr>
          <a:xfrm>
            <a:off x="254000" y="2103129"/>
            <a:ext cx="11684000" cy="2347350"/>
          </a:xfrm>
          <a:prstGeom prst="rect">
            <a:avLst/>
          </a:prstGeom>
        </p:spPr>
      </p:pic>
    </p:spTree>
    <p:extLst>
      <p:ext uri="{BB962C8B-B14F-4D97-AF65-F5344CB8AC3E}">
        <p14:creationId xmlns:p14="http://schemas.microsoft.com/office/powerpoint/2010/main" val="2829099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932-245C-49A2-89D7-3A000FF18B93}"/>
              </a:ext>
            </a:extLst>
          </p:cNvPr>
          <p:cNvSpPr>
            <a:spLocks noGrp="1"/>
          </p:cNvSpPr>
          <p:nvPr>
            <p:ph type="title"/>
          </p:nvPr>
        </p:nvSpPr>
        <p:spPr>
          <a:xfrm>
            <a:off x="919119" y="525216"/>
            <a:ext cx="10353762" cy="970450"/>
          </a:xfrm>
        </p:spPr>
        <p:txBody>
          <a:bodyPr>
            <a:normAutofit/>
          </a:bodyPr>
          <a:lstStyle/>
          <a:p>
            <a:r>
              <a:rPr lang="en-IN" sz="3500" dirty="0"/>
              <a:t>Oracle Database</a:t>
            </a:r>
          </a:p>
        </p:txBody>
      </p:sp>
      <p:pic>
        <p:nvPicPr>
          <p:cNvPr id="9" name="Picture 8">
            <a:extLst>
              <a:ext uri="{FF2B5EF4-FFF2-40B4-BE49-F238E27FC236}">
                <a16:creationId xmlns:a16="http://schemas.microsoft.com/office/drawing/2014/main" id="{FF4C4E10-BFA0-498D-B2B0-AB4F7BF51A65}"/>
              </a:ext>
            </a:extLst>
          </p:cNvPr>
          <p:cNvPicPr>
            <a:picLocks noChangeAspect="1"/>
          </p:cNvPicPr>
          <p:nvPr/>
        </p:nvPicPr>
        <p:blipFill>
          <a:blip r:embed="rId2"/>
          <a:stretch>
            <a:fillRect/>
          </a:stretch>
        </p:blipFill>
        <p:spPr>
          <a:xfrm>
            <a:off x="636874" y="1868557"/>
            <a:ext cx="10918252" cy="4283802"/>
          </a:xfrm>
          <a:prstGeom prst="rect">
            <a:avLst/>
          </a:prstGeom>
        </p:spPr>
      </p:pic>
    </p:spTree>
    <p:extLst>
      <p:ext uri="{BB962C8B-B14F-4D97-AF65-F5344CB8AC3E}">
        <p14:creationId xmlns:p14="http://schemas.microsoft.com/office/powerpoint/2010/main" val="2798638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3868F-8D50-4AAD-A2C0-F2D791F48B68}"/>
              </a:ext>
            </a:extLst>
          </p:cNvPr>
          <p:cNvSpPr>
            <a:spLocks noGrp="1"/>
          </p:cNvSpPr>
          <p:nvPr>
            <p:ph type="title"/>
          </p:nvPr>
        </p:nvSpPr>
        <p:spPr>
          <a:xfrm>
            <a:off x="3980660" y="211527"/>
            <a:ext cx="4230680" cy="703381"/>
          </a:xfrm>
        </p:spPr>
        <p:txBody>
          <a:bodyPr>
            <a:normAutofit/>
          </a:bodyPr>
          <a:lstStyle/>
          <a:p>
            <a:r>
              <a:rPr lang="en-IN" sz="4000" dirty="0"/>
              <a:t>Code snippets</a:t>
            </a:r>
          </a:p>
        </p:txBody>
      </p:sp>
      <p:pic>
        <p:nvPicPr>
          <p:cNvPr id="5" name="Content Placeholder 4">
            <a:extLst>
              <a:ext uri="{FF2B5EF4-FFF2-40B4-BE49-F238E27FC236}">
                <a16:creationId xmlns:a16="http://schemas.microsoft.com/office/drawing/2014/main" id="{89EC97F5-48A6-4CE5-92DD-7467A597DD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3231" y="1047937"/>
            <a:ext cx="8338666" cy="5598536"/>
          </a:xfrm>
        </p:spPr>
      </p:pic>
      <p:sp>
        <p:nvSpPr>
          <p:cNvPr id="6" name="Text Placeholder 5">
            <a:extLst>
              <a:ext uri="{FF2B5EF4-FFF2-40B4-BE49-F238E27FC236}">
                <a16:creationId xmlns:a16="http://schemas.microsoft.com/office/drawing/2014/main" id="{D41B0328-22C6-4FFC-A001-C3DCC9465ADE}"/>
              </a:ext>
            </a:extLst>
          </p:cNvPr>
          <p:cNvSpPr>
            <a:spLocks noGrp="1"/>
          </p:cNvSpPr>
          <p:nvPr>
            <p:ph type="body" sz="half" idx="2"/>
          </p:nvPr>
        </p:nvSpPr>
        <p:spPr>
          <a:xfrm>
            <a:off x="400103" y="3001362"/>
            <a:ext cx="2843631" cy="616482"/>
          </a:xfrm>
        </p:spPr>
        <p:txBody>
          <a:bodyPr>
            <a:normAutofit/>
          </a:bodyPr>
          <a:lstStyle/>
          <a:p>
            <a:r>
              <a:rPr lang="en-IN" sz="2500" dirty="0"/>
              <a:t>Login page</a:t>
            </a:r>
          </a:p>
        </p:txBody>
      </p:sp>
    </p:spTree>
    <p:extLst>
      <p:ext uri="{BB962C8B-B14F-4D97-AF65-F5344CB8AC3E}">
        <p14:creationId xmlns:p14="http://schemas.microsoft.com/office/powerpoint/2010/main" val="3546592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5B4259-6287-4839-8340-73E190F0CB02}"/>
              </a:ext>
            </a:extLst>
          </p:cNvPr>
          <p:cNvSpPr txBox="1"/>
          <p:nvPr/>
        </p:nvSpPr>
        <p:spPr>
          <a:xfrm>
            <a:off x="2372140" y="583094"/>
            <a:ext cx="7805530" cy="5725670"/>
          </a:xfrm>
          <a:prstGeom prst="rect">
            <a:avLst/>
          </a:prstGeom>
          <a:noFill/>
        </p:spPr>
        <p:txBody>
          <a:bodyPr wrap="square">
            <a:spAutoFit/>
          </a:bodyPr>
          <a:lstStyle/>
          <a:p>
            <a:r>
              <a:rPr lang="en-US" altLang="en-IN" sz="4500" dirty="0">
                <a:latin typeface="+mj-lt"/>
                <a:cs typeface="Times New Roman" pitchFamily="18" charset="0"/>
              </a:rPr>
              <a:t>          Contents:-</a:t>
            </a:r>
            <a:endParaRPr lang="en-US" altLang="en-IN" sz="4500" u="sng" dirty="0">
              <a:latin typeface="+mj-lt"/>
              <a:cs typeface="Times New Roman" pitchFamily="18" charset="0"/>
            </a:endParaRPr>
          </a:p>
          <a:p>
            <a:endParaRPr lang="en-US" altLang="en-IN" sz="3200" dirty="0">
              <a:latin typeface="+mj-lt"/>
              <a:cs typeface="Times New Roman" pitchFamily="18" charset="0"/>
            </a:endParaRPr>
          </a:p>
          <a:p>
            <a:pPr marL="1828800" lvl="3" indent="-457200">
              <a:lnSpc>
                <a:spcPct val="150000"/>
              </a:lnSpc>
              <a:buAutoNum type="arabicPeriod"/>
            </a:pPr>
            <a:r>
              <a:rPr lang="en-US" altLang="en-IN" sz="2800" dirty="0">
                <a:latin typeface="+mj-lt"/>
                <a:cs typeface="Times New Roman" pitchFamily="18" charset="0"/>
              </a:rPr>
              <a:t>About the platform</a:t>
            </a:r>
          </a:p>
          <a:p>
            <a:pPr marL="1828800" lvl="3" indent="-457200">
              <a:lnSpc>
                <a:spcPct val="150000"/>
              </a:lnSpc>
              <a:buAutoNum type="arabicPeriod"/>
            </a:pPr>
            <a:r>
              <a:rPr lang="en-US" altLang="en-IN" sz="2800" dirty="0">
                <a:latin typeface="+mj-lt"/>
                <a:cs typeface="Times New Roman"/>
              </a:rPr>
              <a:t>Objectives of course</a:t>
            </a:r>
          </a:p>
          <a:p>
            <a:pPr marL="1828800" lvl="3" indent="-457200">
              <a:lnSpc>
                <a:spcPct val="150000"/>
              </a:lnSpc>
              <a:buAutoNum type="arabicPeriod"/>
            </a:pPr>
            <a:r>
              <a:rPr lang="en-US" altLang="en-IN" sz="2800" dirty="0">
                <a:latin typeface="+mj-lt"/>
                <a:cs typeface="Times New Roman"/>
              </a:rPr>
              <a:t>Course Modules</a:t>
            </a:r>
          </a:p>
          <a:p>
            <a:pPr marL="1828800" lvl="3" indent="-457200">
              <a:lnSpc>
                <a:spcPct val="150000"/>
              </a:lnSpc>
              <a:buAutoNum type="arabicPeriod"/>
            </a:pPr>
            <a:r>
              <a:rPr lang="en-US" altLang="en-IN" sz="2800" dirty="0">
                <a:latin typeface="+mj-lt"/>
                <a:cs typeface="Times New Roman" pitchFamily="18" charset="0"/>
              </a:rPr>
              <a:t>Course Description</a:t>
            </a:r>
          </a:p>
          <a:p>
            <a:pPr marL="1828800" lvl="3" indent="-457200">
              <a:lnSpc>
                <a:spcPct val="150000"/>
              </a:lnSpc>
              <a:buAutoNum type="arabicPeriod"/>
            </a:pPr>
            <a:r>
              <a:rPr lang="en-US" altLang="en-IN" sz="2800" dirty="0">
                <a:latin typeface="+mj-lt"/>
                <a:cs typeface="Times New Roman"/>
              </a:rPr>
              <a:t>Challenges and limitations</a:t>
            </a:r>
          </a:p>
          <a:p>
            <a:pPr marL="1828800" lvl="3" indent="-457200">
              <a:lnSpc>
                <a:spcPct val="150000"/>
              </a:lnSpc>
              <a:buAutoNum type="arabicPeriod"/>
            </a:pPr>
            <a:r>
              <a:rPr lang="en-US" sz="2800" dirty="0">
                <a:latin typeface="+mj-lt"/>
                <a:cs typeface="Times New Roman"/>
              </a:rPr>
              <a:t>Project Screenshots</a:t>
            </a:r>
          </a:p>
          <a:p>
            <a:pPr marL="1828800" lvl="3" indent="-457200">
              <a:lnSpc>
                <a:spcPct val="150000"/>
              </a:lnSpc>
              <a:buAutoNum type="arabicPeriod"/>
            </a:pPr>
            <a:r>
              <a:rPr lang="en-US" sz="2800" dirty="0">
                <a:latin typeface="+mj-lt"/>
                <a:cs typeface="Times New Roman"/>
              </a:rPr>
              <a:t>Code Snippets</a:t>
            </a:r>
            <a:endParaRPr lang="en-IN" sz="2800" dirty="0">
              <a:latin typeface="+mj-lt"/>
            </a:endParaRPr>
          </a:p>
        </p:txBody>
      </p:sp>
    </p:spTree>
    <p:extLst>
      <p:ext uri="{BB962C8B-B14F-4D97-AF65-F5344CB8AC3E}">
        <p14:creationId xmlns:p14="http://schemas.microsoft.com/office/powerpoint/2010/main" val="1676585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DC790-5406-48F4-B642-5BE0C46D03A8}"/>
              </a:ext>
            </a:extLst>
          </p:cNvPr>
          <p:cNvSpPr>
            <a:spLocks noGrp="1"/>
          </p:cNvSpPr>
          <p:nvPr>
            <p:ph type="title"/>
          </p:nvPr>
        </p:nvSpPr>
        <p:spPr>
          <a:xfrm>
            <a:off x="3975047" y="212035"/>
            <a:ext cx="3631701" cy="589466"/>
          </a:xfrm>
        </p:spPr>
        <p:txBody>
          <a:bodyPr>
            <a:normAutofit/>
          </a:bodyPr>
          <a:lstStyle/>
          <a:p>
            <a:r>
              <a:rPr lang="en-IN" sz="3000" dirty="0"/>
              <a:t>Home Page</a:t>
            </a:r>
          </a:p>
        </p:txBody>
      </p:sp>
      <p:pic>
        <p:nvPicPr>
          <p:cNvPr id="6" name="Content Placeholder 5">
            <a:extLst>
              <a:ext uri="{FF2B5EF4-FFF2-40B4-BE49-F238E27FC236}">
                <a16:creationId xmlns:a16="http://schemas.microsoft.com/office/drawing/2014/main" id="{4A75E803-F5A6-4E86-AF6F-F59D6E4061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3757" y="900892"/>
            <a:ext cx="8458614" cy="5745073"/>
          </a:xfrm>
        </p:spPr>
      </p:pic>
    </p:spTree>
    <p:extLst>
      <p:ext uri="{BB962C8B-B14F-4D97-AF65-F5344CB8AC3E}">
        <p14:creationId xmlns:p14="http://schemas.microsoft.com/office/powerpoint/2010/main" val="875478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9488-F843-4F2C-B2D0-04378DA6DD19}"/>
              </a:ext>
            </a:extLst>
          </p:cNvPr>
          <p:cNvSpPr>
            <a:spLocks noGrp="1"/>
          </p:cNvSpPr>
          <p:nvPr>
            <p:ph type="title"/>
          </p:nvPr>
        </p:nvSpPr>
        <p:spPr>
          <a:xfrm>
            <a:off x="919119" y="2616200"/>
            <a:ext cx="10353762" cy="970450"/>
          </a:xfrm>
        </p:spPr>
        <p:txBody>
          <a:bodyPr/>
          <a:lstStyle/>
          <a:p>
            <a:r>
              <a:rPr lang="en-IN" dirty="0"/>
              <a:t>Thank You</a:t>
            </a:r>
          </a:p>
        </p:txBody>
      </p:sp>
    </p:spTree>
    <p:extLst>
      <p:ext uri="{BB962C8B-B14F-4D97-AF65-F5344CB8AC3E}">
        <p14:creationId xmlns:p14="http://schemas.microsoft.com/office/powerpoint/2010/main" val="2278521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1F3B-D465-454D-896A-AFFB7CDF349F}"/>
              </a:ext>
            </a:extLst>
          </p:cNvPr>
          <p:cNvSpPr>
            <a:spLocks noGrp="1"/>
          </p:cNvSpPr>
          <p:nvPr>
            <p:ph type="title"/>
          </p:nvPr>
        </p:nvSpPr>
        <p:spPr>
          <a:xfrm>
            <a:off x="913794" y="321093"/>
            <a:ext cx="10353762" cy="970450"/>
          </a:xfrm>
        </p:spPr>
        <p:txBody>
          <a:bodyPr>
            <a:normAutofit/>
          </a:bodyPr>
          <a:lstStyle/>
          <a:p>
            <a:r>
              <a:rPr lang="en-IN" dirty="0"/>
              <a:t>Platform used:</a:t>
            </a:r>
          </a:p>
        </p:txBody>
      </p:sp>
      <p:sp>
        <p:nvSpPr>
          <p:cNvPr id="3" name="Content Placeholder 2">
            <a:extLst>
              <a:ext uri="{FF2B5EF4-FFF2-40B4-BE49-F238E27FC236}">
                <a16:creationId xmlns:a16="http://schemas.microsoft.com/office/drawing/2014/main" id="{948B48B2-31C0-4616-A6C0-0772C3C86263}"/>
              </a:ext>
            </a:extLst>
          </p:cNvPr>
          <p:cNvSpPr>
            <a:spLocks noGrp="1"/>
          </p:cNvSpPr>
          <p:nvPr>
            <p:ph idx="1"/>
          </p:nvPr>
        </p:nvSpPr>
        <p:spPr>
          <a:xfrm>
            <a:off x="913794" y="1299201"/>
            <a:ext cx="10353762" cy="4259597"/>
          </a:xfrm>
        </p:spPr>
        <p:txBody>
          <a:bodyPr>
            <a:normAutofit/>
          </a:bodyPr>
          <a:lstStyle/>
          <a:p>
            <a:pPr marL="36900" indent="0" algn="ctr">
              <a:buNone/>
            </a:pPr>
            <a:r>
              <a:rPr lang="en-IN" sz="3000" dirty="0">
                <a:solidFill>
                  <a:schemeClr val="tx1"/>
                </a:solidFill>
              </a:rPr>
              <a:t>Coursera</a:t>
            </a:r>
          </a:p>
          <a:p>
            <a:r>
              <a:rPr lang="en-US" b="0" i="0" dirty="0">
                <a:solidFill>
                  <a:schemeClr val="tx1"/>
                </a:solidFill>
                <a:effectLst/>
                <a:latin typeface="arial" panose="020B0604020202020204" pitchFamily="34" charset="0"/>
              </a:rPr>
              <a:t>Coursera Inc. is an American massive open online course provider founded in 2012 by Stanford University computer science professors Andrew Ng and Daphne Koller. Coursera works with universities and other organizations to offer online courses, certifications, and degrees in a variety of subjects.</a:t>
            </a:r>
          </a:p>
          <a:p>
            <a:r>
              <a:rPr lang="en-US" dirty="0">
                <a:solidFill>
                  <a:schemeClr val="tx1"/>
                </a:solidFill>
              </a:rPr>
              <a:t>Coursera courses last approximately four to twelve weeks, with one to two hours of video lectures a week. These courses provide quizzes, weekly exercises, peer-graded and reviewed assignments, an optional Honors assignment, and sometimes a final project or exam to complete the course.[44] Courses are also provided on-demand, in which case users can take their time in completing the course with all of the material available at once. As of May 2015, Coursera offered 104 on-demand courses. They also provide guided projects which are short 2-3 hour projects that can be done at home.</a:t>
            </a:r>
            <a:endParaRPr lang="en-IN" dirty="0">
              <a:solidFill>
                <a:schemeClr val="tx1"/>
              </a:solidFill>
            </a:endParaRPr>
          </a:p>
        </p:txBody>
      </p:sp>
    </p:spTree>
    <p:extLst>
      <p:ext uri="{BB962C8B-B14F-4D97-AF65-F5344CB8AC3E}">
        <p14:creationId xmlns:p14="http://schemas.microsoft.com/office/powerpoint/2010/main" val="416300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2A3F-9D32-461C-83BC-694751EEE85D}"/>
              </a:ext>
            </a:extLst>
          </p:cNvPr>
          <p:cNvSpPr>
            <a:spLocks noGrp="1"/>
          </p:cNvSpPr>
          <p:nvPr>
            <p:ph type="title"/>
          </p:nvPr>
        </p:nvSpPr>
        <p:spPr/>
        <p:txBody>
          <a:bodyPr>
            <a:normAutofit/>
          </a:bodyPr>
          <a:lstStyle/>
          <a:p>
            <a:r>
              <a:rPr lang="en-IN" sz="4500" dirty="0"/>
              <a:t>Objectives of the course</a:t>
            </a:r>
          </a:p>
        </p:txBody>
      </p:sp>
      <p:sp>
        <p:nvSpPr>
          <p:cNvPr id="3" name="Content Placeholder 2">
            <a:extLst>
              <a:ext uri="{FF2B5EF4-FFF2-40B4-BE49-F238E27FC236}">
                <a16:creationId xmlns:a16="http://schemas.microsoft.com/office/drawing/2014/main" id="{F4C07985-41D7-46A0-B67E-C4F936C5A2C5}"/>
              </a:ext>
            </a:extLst>
          </p:cNvPr>
          <p:cNvSpPr>
            <a:spLocks noGrp="1"/>
          </p:cNvSpPr>
          <p:nvPr>
            <p:ph idx="1"/>
          </p:nvPr>
        </p:nvSpPr>
        <p:spPr>
          <a:xfrm>
            <a:off x="913795" y="2023996"/>
            <a:ext cx="10353762" cy="4058751"/>
          </a:xfrm>
        </p:spPr>
        <p:txBody>
          <a:bodyPr>
            <a:normAutofit/>
          </a:bodyPr>
          <a:lstStyle/>
          <a:p>
            <a:pPr marL="36900" indent="0">
              <a:buNone/>
            </a:pPr>
            <a:r>
              <a:rPr lang="en-IN" sz="3000" dirty="0"/>
              <a:t>To learn and implement the following technologies:-</a:t>
            </a:r>
          </a:p>
          <a:p>
            <a:r>
              <a:rPr lang="en-IN" sz="3000" dirty="0"/>
              <a:t>HTML</a:t>
            </a:r>
          </a:p>
          <a:p>
            <a:r>
              <a:rPr lang="en-IN" sz="3000" dirty="0"/>
              <a:t>CSS</a:t>
            </a:r>
          </a:p>
          <a:p>
            <a:r>
              <a:rPr lang="en-IN" sz="3000" dirty="0"/>
              <a:t>JAVASCRIPT</a:t>
            </a:r>
          </a:p>
        </p:txBody>
      </p:sp>
    </p:spTree>
    <p:extLst>
      <p:ext uri="{BB962C8B-B14F-4D97-AF65-F5344CB8AC3E}">
        <p14:creationId xmlns:p14="http://schemas.microsoft.com/office/powerpoint/2010/main" val="367129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C017-81BF-473B-A004-18A12901A1BD}"/>
              </a:ext>
            </a:extLst>
          </p:cNvPr>
          <p:cNvSpPr>
            <a:spLocks noGrp="1"/>
          </p:cNvSpPr>
          <p:nvPr>
            <p:ph type="title"/>
          </p:nvPr>
        </p:nvSpPr>
        <p:spPr/>
        <p:txBody>
          <a:bodyPr/>
          <a:lstStyle/>
          <a:p>
            <a:r>
              <a:rPr lang="en-IN" dirty="0"/>
              <a:t>Course modules</a:t>
            </a:r>
          </a:p>
        </p:txBody>
      </p:sp>
      <p:sp>
        <p:nvSpPr>
          <p:cNvPr id="3" name="Content Placeholder 2">
            <a:extLst>
              <a:ext uri="{FF2B5EF4-FFF2-40B4-BE49-F238E27FC236}">
                <a16:creationId xmlns:a16="http://schemas.microsoft.com/office/drawing/2014/main" id="{78CAAB4E-B92D-46D1-A307-97A0FE2F182F}"/>
              </a:ext>
            </a:extLst>
          </p:cNvPr>
          <p:cNvSpPr>
            <a:spLocks noGrp="1"/>
          </p:cNvSpPr>
          <p:nvPr>
            <p:ph idx="1"/>
          </p:nvPr>
        </p:nvSpPr>
        <p:spPr/>
        <p:txBody>
          <a:bodyPr>
            <a:normAutofit/>
          </a:bodyPr>
          <a:lstStyle/>
          <a:p>
            <a:r>
              <a:rPr lang="en-IN" sz="3000" dirty="0"/>
              <a:t>Introduction to HTML5</a:t>
            </a:r>
          </a:p>
          <a:p>
            <a:r>
              <a:rPr lang="en-IN" sz="3000" dirty="0"/>
              <a:t>Introduction to CSS3</a:t>
            </a:r>
          </a:p>
          <a:p>
            <a:r>
              <a:rPr lang="en-IN" sz="3000" dirty="0"/>
              <a:t>Introduction to JavaScript</a:t>
            </a:r>
          </a:p>
          <a:p>
            <a:r>
              <a:rPr lang="en-IN" sz="3000" dirty="0"/>
              <a:t>Using the above technologies to build a web application</a:t>
            </a:r>
          </a:p>
        </p:txBody>
      </p:sp>
    </p:spTree>
    <p:extLst>
      <p:ext uri="{BB962C8B-B14F-4D97-AF65-F5344CB8AC3E}">
        <p14:creationId xmlns:p14="http://schemas.microsoft.com/office/powerpoint/2010/main" val="394235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2928E-CAAA-4ADA-BC35-F3480A925417}"/>
              </a:ext>
            </a:extLst>
          </p:cNvPr>
          <p:cNvSpPr>
            <a:spLocks noGrp="1"/>
          </p:cNvSpPr>
          <p:nvPr>
            <p:ph type="title"/>
          </p:nvPr>
        </p:nvSpPr>
        <p:spPr>
          <a:xfrm>
            <a:off x="913794" y="213218"/>
            <a:ext cx="10353762" cy="970450"/>
          </a:xfrm>
        </p:spPr>
        <p:txBody>
          <a:bodyPr/>
          <a:lstStyle/>
          <a:p>
            <a:r>
              <a:rPr lang="en-IN" dirty="0"/>
              <a:t>HTML</a:t>
            </a:r>
          </a:p>
        </p:txBody>
      </p:sp>
      <p:sp>
        <p:nvSpPr>
          <p:cNvPr id="3" name="Content Placeholder 2">
            <a:extLst>
              <a:ext uri="{FF2B5EF4-FFF2-40B4-BE49-F238E27FC236}">
                <a16:creationId xmlns:a16="http://schemas.microsoft.com/office/drawing/2014/main" id="{8C9238F7-6604-4671-B8CE-6E2D7A97690B}"/>
              </a:ext>
            </a:extLst>
          </p:cNvPr>
          <p:cNvSpPr>
            <a:spLocks noGrp="1"/>
          </p:cNvSpPr>
          <p:nvPr>
            <p:ph idx="1"/>
          </p:nvPr>
        </p:nvSpPr>
        <p:spPr>
          <a:xfrm>
            <a:off x="1067522" y="1163716"/>
            <a:ext cx="10578376" cy="1112350"/>
          </a:xfrm>
        </p:spPr>
        <p:txBody>
          <a:bodyPr>
            <a:normAutofit/>
          </a:bodyPr>
          <a:lstStyle/>
          <a:p>
            <a:pPr marL="36900" indent="0">
              <a:buNone/>
            </a:pPr>
            <a:r>
              <a:rPr lang="en-US" dirty="0"/>
              <a:t>Hypertext Markup Language (HTML) is the standard markup language for documents designed to be displayed in a web browser. It can be assisted by technologies such as Cascading Style Sheets (CSS) and scripting languages such as JavaScript.</a:t>
            </a:r>
          </a:p>
        </p:txBody>
      </p:sp>
      <p:sp>
        <p:nvSpPr>
          <p:cNvPr id="9" name="TextBox 8">
            <a:extLst>
              <a:ext uri="{FF2B5EF4-FFF2-40B4-BE49-F238E27FC236}">
                <a16:creationId xmlns:a16="http://schemas.microsoft.com/office/drawing/2014/main" id="{405273FE-8A36-4A59-BAE5-EEC57887C21C}"/>
              </a:ext>
            </a:extLst>
          </p:cNvPr>
          <p:cNvSpPr txBox="1"/>
          <p:nvPr/>
        </p:nvSpPr>
        <p:spPr>
          <a:xfrm>
            <a:off x="1067523" y="5113251"/>
            <a:ext cx="10578375" cy="1323439"/>
          </a:xfrm>
          <a:prstGeom prst="rect">
            <a:avLst/>
          </a:prstGeom>
          <a:noFill/>
        </p:spPr>
        <p:txBody>
          <a:bodyPr wrap="square">
            <a:spAutoFit/>
          </a:bodyPr>
          <a:lstStyle/>
          <a:p>
            <a:pPr marL="36900" marR="0" lvl="0" indent="0" algn="l" defTabSz="457200" rtl="0" eaLnBrk="1" fontAlgn="auto" latinLnBrk="0" hangingPunct="1">
              <a:lnSpc>
                <a:spcPct val="100000"/>
              </a:lnSpc>
              <a:spcBef>
                <a:spcPct val="20000"/>
              </a:spcBef>
              <a:spcAft>
                <a:spcPts val="600"/>
              </a:spcAft>
              <a:buClr>
                <a:srgbClr val="DADADA"/>
              </a:buClr>
              <a:buSzPct val="70000"/>
              <a:buFont typeface="Wingdings 2" charset="2"/>
              <a:buNone/>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rPr>
              <a:t>JavaScript often abbreviated as JS, is a programming language that conforms to the ECMAScript specification. JavaScript is high-level, often just-in-time compiled, and multi-paradigm. It has curly-bracket syntax, dynamic typing, prototype-based object-orientation, and first-class functions.</a:t>
            </a:r>
          </a:p>
        </p:txBody>
      </p:sp>
      <p:sp>
        <p:nvSpPr>
          <p:cNvPr id="10" name="Title 1">
            <a:extLst>
              <a:ext uri="{FF2B5EF4-FFF2-40B4-BE49-F238E27FC236}">
                <a16:creationId xmlns:a16="http://schemas.microsoft.com/office/drawing/2014/main" id="{89ECC3E2-0915-4CE9-AEA2-1DB1DA6C08D8}"/>
              </a:ext>
            </a:extLst>
          </p:cNvPr>
          <p:cNvSpPr txBox="1">
            <a:spLocks/>
          </p:cNvSpPr>
          <p:nvPr/>
        </p:nvSpPr>
        <p:spPr>
          <a:xfrm>
            <a:off x="913794" y="4252416"/>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JavaScript</a:t>
            </a:r>
          </a:p>
        </p:txBody>
      </p:sp>
      <p:sp>
        <p:nvSpPr>
          <p:cNvPr id="18" name="TextBox 17">
            <a:extLst>
              <a:ext uri="{FF2B5EF4-FFF2-40B4-BE49-F238E27FC236}">
                <a16:creationId xmlns:a16="http://schemas.microsoft.com/office/drawing/2014/main" id="{E876DEFB-5A1F-4D06-9463-AB2D7E399062}"/>
              </a:ext>
            </a:extLst>
          </p:cNvPr>
          <p:cNvSpPr txBox="1"/>
          <p:nvPr/>
        </p:nvSpPr>
        <p:spPr>
          <a:xfrm>
            <a:off x="1067523" y="3038591"/>
            <a:ext cx="10578375" cy="1323439"/>
          </a:xfrm>
          <a:prstGeom prst="rect">
            <a:avLst/>
          </a:prstGeom>
          <a:noFill/>
        </p:spPr>
        <p:txBody>
          <a:bodyPr wrap="square">
            <a:spAutoFit/>
          </a:bodyPr>
          <a:lstStyle/>
          <a:p>
            <a:r>
              <a:rPr lang="en-US" sz="2000" dirty="0">
                <a:solidFill>
                  <a:schemeClr val="tx1">
                    <a:lumMod val="75000"/>
                  </a:schemeClr>
                </a:solidFill>
                <a:effectLst>
                  <a:outerShdw blurRad="38100" dist="38100" dir="2700000" algn="tl">
                    <a:srgbClr val="000000">
                      <a:alpha val="43137"/>
                    </a:srgbClr>
                  </a:outerShdw>
                </a:effectLst>
              </a:rPr>
              <a:t>CSS is designed to enable the separation of presentation and content, including layout, colors, and fonts. This separation can improve content accessibility; provide more flexibility and control in the specification of presentation characteristics; enable multiple web pages to share formatting by specifying the relevant CSS in a separate</a:t>
            </a:r>
            <a:endParaRPr lang="en-IN" sz="2000" dirty="0">
              <a:solidFill>
                <a:schemeClr val="tx1">
                  <a:lumMod val="75000"/>
                </a:schemeClr>
              </a:solidFill>
              <a:effectLst>
                <a:outerShdw blurRad="38100" dist="38100" dir="2700000" algn="tl">
                  <a:srgbClr val="000000">
                    <a:alpha val="43137"/>
                  </a:srgbClr>
                </a:outerShdw>
              </a:effectLst>
            </a:endParaRPr>
          </a:p>
        </p:txBody>
      </p:sp>
      <p:sp>
        <p:nvSpPr>
          <p:cNvPr id="19" name="Title 1">
            <a:extLst>
              <a:ext uri="{FF2B5EF4-FFF2-40B4-BE49-F238E27FC236}">
                <a16:creationId xmlns:a16="http://schemas.microsoft.com/office/drawing/2014/main" id="{C1504916-C97F-4296-9FC4-C2E4B7E875ED}"/>
              </a:ext>
            </a:extLst>
          </p:cNvPr>
          <p:cNvSpPr txBox="1">
            <a:spLocks/>
          </p:cNvSpPr>
          <p:nvPr/>
        </p:nvSpPr>
        <p:spPr>
          <a:xfrm>
            <a:off x="913794" y="2276066"/>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CSS</a:t>
            </a:r>
          </a:p>
        </p:txBody>
      </p:sp>
    </p:spTree>
    <p:extLst>
      <p:ext uri="{BB962C8B-B14F-4D97-AF65-F5344CB8AC3E}">
        <p14:creationId xmlns:p14="http://schemas.microsoft.com/office/powerpoint/2010/main" val="1469193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9CD63-E4D2-4374-BE50-213468A97504}"/>
              </a:ext>
            </a:extLst>
          </p:cNvPr>
          <p:cNvSpPr>
            <a:spLocks noGrp="1"/>
          </p:cNvSpPr>
          <p:nvPr>
            <p:ph type="title"/>
          </p:nvPr>
        </p:nvSpPr>
        <p:spPr/>
        <p:txBody>
          <a:bodyPr>
            <a:normAutofit/>
          </a:bodyPr>
          <a:lstStyle/>
          <a:p>
            <a:r>
              <a:rPr lang="en-IN" dirty="0"/>
              <a:t>Challenges and limitations</a:t>
            </a:r>
          </a:p>
        </p:txBody>
      </p:sp>
      <p:sp>
        <p:nvSpPr>
          <p:cNvPr id="3" name="Content Placeholder 2">
            <a:extLst>
              <a:ext uri="{FF2B5EF4-FFF2-40B4-BE49-F238E27FC236}">
                <a16:creationId xmlns:a16="http://schemas.microsoft.com/office/drawing/2014/main" id="{44403757-21C3-4A49-8486-59CA5B0A9366}"/>
              </a:ext>
            </a:extLst>
          </p:cNvPr>
          <p:cNvSpPr>
            <a:spLocks noGrp="1"/>
          </p:cNvSpPr>
          <p:nvPr>
            <p:ph idx="1"/>
          </p:nvPr>
        </p:nvSpPr>
        <p:spPr>
          <a:xfrm>
            <a:off x="913795" y="2189649"/>
            <a:ext cx="10353762" cy="4058751"/>
          </a:xfrm>
        </p:spPr>
        <p:txBody>
          <a:bodyPr>
            <a:normAutofit/>
          </a:bodyPr>
          <a:lstStyle/>
          <a:p>
            <a:r>
              <a:rPr lang="en-IN" sz="2500" dirty="0"/>
              <a:t>Difficulty in combining different technologies.</a:t>
            </a:r>
          </a:p>
          <a:p>
            <a:r>
              <a:rPr lang="en-US" sz="2500" dirty="0"/>
              <a:t>With CSS, what works with one browser might not always work with another.</a:t>
            </a:r>
          </a:p>
          <a:p>
            <a:r>
              <a:rPr lang="en-US" sz="2500" dirty="0"/>
              <a:t>Client-Side Security. Because the code executes on the users’ computer, in some cases it can be exploited for malicious purposes</a:t>
            </a:r>
            <a:endParaRPr lang="en-IN" sz="2500" dirty="0"/>
          </a:p>
        </p:txBody>
      </p:sp>
    </p:spTree>
    <p:extLst>
      <p:ext uri="{BB962C8B-B14F-4D97-AF65-F5344CB8AC3E}">
        <p14:creationId xmlns:p14="http://schemas.microsoft.com/office/powerpoint/2010/main" val="194264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BC6-8B7F-43A9-9EDC-3E0A6AF883A4}"/>
              </a:ext>
            </a:extLst>
          </p:cNvPr>
          <p:cNvSpPr>
            <a:spLocks noGrp="1"/>
          </p:cNvSpPr>
          <p:nvPr>
            <p:ph type="title"/>
          </p:nvPr>
        </p:nvSpPr>
        <p:spPr>
          <a:xfrm>
            <a:off x="728870" y="471458"/>
            <a:ext cx="10525435" cy="1434276"/>
          </a:xfrm>
        </p:spPr>
        <p:txBody>
          <a:bodyPr>
            <a:normAutofit/>
          </a:bodyPr>
          <a:lstStyle/>
          <a:p>
            <a:r>
              <a:rPr lang="en-IN" sz="4500" dirty="0"/>
              <a:t>Project Screenshots </a:t>
            </a:r>
            <a:br>
              <a:rPr lang="en-IN" dirty="0"/>
            </a:br>
            <a:r>
              <a:rPr lang="en-IN" sz="3000" dirty="0"/>
              <a:t>Login Page</a:t>
            </a:r>
          </a:p>
        </p:txBody>
      </p:sp>
      <p:pic>
        <p:nvPicPr>
          <p:cNvPr id="5" name="Content Placeholder 4">
            <a:extLst>
              <a:ext uri="{FF2B5EF4-FFF2-40B4-BE49-F238E27FC236}">
                <a16:creationId xmlns:a16="http://schemas.microsoft.com/office/drawing/2014/main" id="{E6B8B264-5A9F-44BD-A56D-964ECAB26A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0083" y="2022505"/>
            <a:ext cx="8351833" cy="4059237"/>
          </a:xfrm>
        </p:spPr>
      </p:pic>
    </p:spTree>
    <p:extLst>
      <p:ext uri="{BB962C8B-B14F-4D97-AF65-F5344CB8AC3E}">
        <p14:creationId xmlns:p14="http://schemas.microsoft.com/office/powerpoint/2010/main" val="128561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D3C7-796D-4C19-8CE8-77D0BDD3887B}"/>
              </a:ext>
            </a:extLst>
          </p:cNvPr>
          <p:cNvSpPr>
            <a:spLocks noGrp="1"/>
          </p:cNvSpPr>
          <p:nvPr>
            <p:ph type="title"/>
          </p:nvPr>
        </p:nvSpPr>
        <p:spPr/>
        <p:txBody>
          <a:bodyPr/>
          <a:lstStyle/>
          <a:p>
            <a:r>
              <a:rPr lang="en-IN" dirty="0"/>
              <a:t>Forget Password</a:t>
            </a:r>
          </a:p>
        </p:txBody>
      </p:sp>
      <p:pic>
        <p:nvPicPr>
          <p:cNvPr id="5" name="Content Placeholder 4">
            <a:extLst>
              <a:ext uri="{FF2B5EF4-FFF2-40B4-BE49-F238E27FC236}">
                <a16:creationId xmlns:a16="http://schemas.microsoft.com/office/drawing/2014/main" id="{EE180462-C982-4861-873B-FFF72C8B57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59"/>
          <a:stretch/>
        </p:blipFill>
        <p:spPr>
          <a:xfrm>
            <a:off x="2131748" y="1871664"/>
            <a:ext cx="8350779" cy="3979724"/>
          </a:xfrm>
        </p:spPr>
      </p:pic>
    </p:spTree>
    <p:extLst>
      <p:ext uri="{BB962C8B-B14F-4D97-AF65-F5344CB8AC3E}">
        <p14:creationId xmlns:p14="http://schemas.microsoft.com/office/powerpoint/2010/main" val="2434992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1964</TotalTime>
  <Words>482</Words>
  <Application>Microsoft Office PowerPoint</Application>
  <PresentationFormat>Widescreen</PresentationFormat>
  <Paragraphs>57</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Calisto MT</vt:lpstr>
      <vt:lpstr>Times New Roman</vt:lpstr>
      <vt:lpstr>Wingdings 2</vt:lpstr>
      <vt:lpstr>Slate</vt:lpstr>
      <vt:lpstr>INTERNSHIP/MINI PROJECT ASSESSMENT PRESENTATION SESSION 2021-22</vt:lpstr>
      <vt:lpstr>PowerPoint Presentation</vt:lpstr>
      <vt:lpstr>Platform used:</vt:lpstr>
      <vt:lpstr>Objectives of the course</vt:lpstr>
      <vt:lpstr>Course modules</vt:lpstr>
      <vt:lpstr>HTML</vt:lpstr>
      <vt:lpstr>Challenges and limitations</vt:lpstr>
      <vt:lpstr>Project Screenshots  Login Page</vt:lpstr>
      <vt:lpstr>Forget Password</vt:lpstr>
      <vt:lpstr>Password sent to Email</vt:lpstr>
      <vt:lpstr>Home Page Admin Login</vt:lpstr>
      <vt:lpstr>Account Info</vt:lpstr>
      <vt:lpstr>View Staff</vt:lpstr>
      <vt:lpstr>Add Staff</vt:lpstr>
      <vt:lpstr>Modify Staff</vt:lpstr>
      <vt:lpstr>Student Attendance</vt:lpstr>
      <vt:lpstr>Attendance Record</vt:lpstr>
      <vt:lpstr>Oracle Database</vt:lpstr>
      <vt:lpstr>Code snippets</vt:lpstr>
      <vt:lpstr>Home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Management System</dc:title>
  <dc:creator>Aditya khandelwal</dc:creator>
  <cp:lastModifiedBy>Aditya Khandelwal</cp:lastModifiedBy>
  <cp:revision>25</cp:revision>
  <dcterms:created xsi:type="dcterms:W3CDTF">2021-01-15T06:51:24Z</dcterms:created>
  <dcterms:modified xsi:type="dcterms:W3CDTF">2021-11-22T05:38:14Z</dcterms:modified>
</cp:coreProperties>
</file>